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sldIdLst>
    <p:sldId id="256" r:id="rId2"/>
    <p:sldId id="257" r:id="rId3"/>
    <p:sldId id="269" r:id="rId4"/>
    <p:sldId id="258" r:id="rId5"/>
    <p:sldId id="259" r:id="rId6"/>
    <p:sldId id="260" r:id="rId7"/>
    <p:sldId id="261" r:id="rId8"/>
    <p:sldId id="263" r:id="rId9"/>
    <p:sldId id="264" r:id="rId10"/>
    <p:sldId id="270" r:id="rId11"/>
    <p:sldId id="267" r:id="rId12"/>
    <p:sldId id="265" r:id="rId13"/>
    <p:sldId id="271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04CD61-5570-4C55-B04F-315DF931ACB0}" v="2819" dt="2023-07-22T18:02:52.675"/>
    <p1510:client id="{6095A26C-0239-4F35-B963-2582CE88FEB9}" v="999" dt="2023-07-23T12:38:45.222"/>
    <p1510:client id="{BBB26038-7CA6-424C-A585-C240C207077C}" v="10" dt="2023-07-23T18:03:27.097"/>
    <p1510:client id="{D205C78C-EEB1-4459-B8F4-9BF8E287F2F1}" v="135" dt="2023-07-23T18:10:35.598"/>
    <p1510:client id="{D38F634D-055C-430F-A109-46A1193F5C99}" v="590" dt="2023-07-23T18:23:43.9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86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0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075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981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495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146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208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205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905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525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90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7/23/2023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9109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87" r:id="rId6"/>
    <p:sldLayoutId id="2147483692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esentermedia.com/powerpoint-clipart/minion-with-thank-you-sign-pid-24866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hyperlink" Target="https://www.fruugo.de/finger-puls-oximeter-blut-sauerstoff-spo2-monitor/p-152730875-323164517?language=de&amp;ac=ProductCasterAPI&amp;asc=pmax&amp;gclid=Cj0KCQjw_O2lBhCFARIsAB0E8B9Xe7ktCIbyy0l4olHjJYQDbGFZLAvMDfUyjbTSmSReKJYalyDRbcUaAhveEALw_wcB" TargetMode="External"/><Relationship Id="rId4" Type="http://schemas.openxmlformats.org/officeDocument/2006/relationships/hyperlink" Target="https://monitoring-shop.de/ir-fieberthermometer-dt-8806h-non-contact?keyword=&amp;device=c&amp;network=g&amp;utm_term=&amp;utm_campaign=monitoring-shop.de+Google+Shopping+DE+001&amp;utm_source=adwords&amp;utm_medium=ppc&amp;hsa_acc=7594167586&amp;hsa_cam=20252745755&amp;hsa_grp=148399258725&amp;hsa_ad=661214626073&amp;hsa_src=g&amp;hsa_tgt=pla-293946777986&amp;hsa_kw=&amp;hsa_mt=&amp;hsa_net=adwords&amp;hsa_ver=3&amp;gclid=Cj0KCQjw_O2lBhCFARIsAB0E8B9nyrCJ3x9F4CUFM7oqeOV-_W2EjpDFIRRuaWSycaA6j4MRz_pMMhQaApb3EALw_wcB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(1https:/www.freepik.com/free-vector/big-data-healthcare-personalized-medicine-patient-care-predictive-analytics-electronic-health-records-pharmaceutical-research_13450527.htm#query=patient%20monitoring&amp;position=8&amp;from_view=keyword&amp;track=ais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5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3681500F-DF59-1F2A-58C5-C60B2A3594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</a:blip>
          <a:srcRect r="20501" b="1"/>
          <a:stretch/>
        </p:blipFill>
        <p:spPr>
          <a:xfrm>
            <a:off x="20" y="10"/>
            <a:ext cx="12191980" cy="6585404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33" name="Group 27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: Shape 29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7E520D4-CC52-AA29-01BF-72F5E232D9FF}"/>
              </a:ext>
            </a:extLst>
          </p:cNvPr>
          <p:cNvSpPr txBox="1"/>
          <p:nvPr/>
        </p:nvSpPr>
        <p:spPr>
          <a:xfrm>
            <a:off x="6422571" y="854282"/>
            <a:ext cx="5695208" cy="25765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Multi parameter Health Monitoring System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CC5B0A-DCF6-DC31-7979-6B2DFAAD1645}"/>
              </a:ext>
            </a:extLst>
          </p:cNvPr>
          <p:cNvSpPr txBox="1"/>
          <p:nvPr/>
        </p:nvSpPr>
        <p:spPr>
          <a:xfrm>
            <a:off x="8449937" y="4844434"/>
            <a:ext cx="400049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By</a:t>
            </a:r>
          </a:p>
          <a:p>
            <a:pPr algn="ctr"/>
            <a:r>
              <a:rPr lang="en-US" sz="3200">
                <a:solidFill>
                  <a:schemeClr val="bg1"/>
                </a:solidFill>
              </a:rPr>
              <a:t>---</a:t>
            </a:r>
          </a:p>
          <a:p>
            <a:pPr algn="ctr"/>
            <a:r>
              <a:rPr lang="en-US" sz="3200" err="1">
                <a:solidFill>
                  <a:schemeClr val="bg1"/>
                </a:solidFill>
              </a:rPr>
              <a:t>Saikot</a:t>
            </a:r>
            <a:r>
              <a:rPr lang="en-US" sz="3200">
                <a:solidFill>
                  <a:schemeClr val="bg1"/>
                </a:solidFill>
              </a:rPr>
              <a:t> Das Joy</a:t>
            </a:r>
          </a:p>
        </p:txBody>
      </p:sp>
      <p:pic>
        <p:nvPicPr>
          <p:cNvPr id="5" name="Picture 5" descr="A close-up of a logo&#10;&#10;Description automatically generated">
            <a:extLst>
              <a:ext uri="{FF2B5EF4-FFF2-40B4-BE49-F238E27FC236}">
                <a16:creationId xmlns:a16="http://schemas.microsoft.com/office/drawing/2014/main" id="{0ADA8F44-8C89-A4D0-ED1F-9352CBC0C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628" y="446360"/>
            <a:ext cx="3207834" cy="81247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F4D11C-D5B1-31DE-7EAE-06D7519C5C76}"/>
              </a:ext>
            </a:extLst>
          </p:cNvPr>
          <p:cNvSpPr txBox="1"/>
          <p:nvPr/>
        </p:nvSpPr>
        <p:spPr>
          <a:xfrm>
            <a:off x="226653" y="4722175"/>
            <a:ext cx="4092273" cy="28315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Submitted </a:t>
            </a:r>
          </a:p>
          <a:p>
            <a:pPr algn="ctr"/>
            <a:r>
              <a:rPr lang="en-US" sz="3200">
                <a:solidFill>
                  <a:schemeClr val="bg1"/>
                </a:solidFill>
              </a:rPr>
              <a:t>To</a:t>
            </a:r>
          </a:p>
          <a:p>
            <a:pPr algn="ctr"/>
            <a:r>
              <a:rPr lang="en-US" sz="3200">
                <a:solidFill>
                  <a:schemeClr val="bg1"/>
                </a:solidFill>
                <a:ea typeface="+mn-lt"/>
                <a:cs typeface="+mn-lt"/>
              </a:rPr>
              <a:t>Prof. Dr. Hayek Ali</a:t>
            </a:r>
            <a:endParaRPr lang="en-US" sz="3200">
              <a:solidFill>
                <a:schemeClr val="bg1"/>
              </a:solidFill>
            </a:endParaRPr>
          </a:p>
          <a:p>
            <a:pPr algn="ctr"/>
            <a:br>
              <a:rPr lang="en-US"/>
            </a:br>
            <a:endParaRPr lang="en-US" sz="3200">
              <a:solidFill>
                <a:schemeClr val="bg1"/>
              </a:solidFill>
            </a:endParaRPr>
          </a:p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9BB15FC-2241-2427-A056-38CD23A2B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40" y="1508808"/>
            <a:ext cx="11478321" cy="51723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B08B6F-3B85-C812-B59D-165E6AD1F920}"/>
              </a:ext>
            </a:extLst>
          </p:cNvPr>
          <p:cNvSpPr txBox="1"/>
          <p:nvPr/>
        </p:nvSpPr>
        <p:spPr>
          <a:xfrm>
            <a:off x="2903070" y="634761"/>
            <a:ext cx="5703794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Out Come</a:t>
            </a:r>
            <a:endParaRPr lang="en-US" sz="3200">
              <a:solidFill>
                <a:schemeClr val="bg1"/>
              </a:solidFill>
            </a:endParaRPr>
          </a:p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415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8A7BEA-68AD-6FA9-E826-7F9C0B53BC2B}"/>
              </a:ext>
            </a:extLst>
          </p:cNvPr>
          <p:cNvSpPr txBox="1"/>
          <p:nvPr/>
        </p:nvSpPr>
        <p:spPr>
          <a:xfrm>
            <a:off x="1179584" y="1095511"/>
            <a:ext cx="9989243" cy="39087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</a:rPr>
              <a:t>Conclusion</a:t>
            </a:r>
            <a:endParaRPr lang="en-US" sz="360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160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</a:rPr>
              <a:t>The Project was successful though there is some limitation remained </a:t>
            </a:r>
          </a:p>
          <a:p>
            <a:pPr marL="285750" indent="-285750"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</a:rPr>
              <a:t>A lot can be done on this project to improve (i.e. error handling , integrating A.I .)</a:t>
            </a:r>
          </a:p>
          <a:p>
            <a:pPr marL="285750" indent="-285750"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</a:rPr>
              <a:t>This project lead to a more simple , user friendly  multi parameter health monitoring system (remote or local) which  is more scale-able and customizable.</a:t>
            </a:r>
          </a:p>
        </p:txBody>
      </p:sp>
    </p:spTree>
    <p:extLst>
      <p:ext uri="{BB962C8B-B14F-4D97-AF65-F5344CB8AC3E}">
        <p14:creationId xmlns:p14="http://schemas.microsoft.com/office/powerpoint/2010/main" val="3336582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9C81E7-8145-74FE-8FA5-96D66252050B}"/>
              </a:ext>
            </a:extLst>
          </p:cNvPr>
          <p:cNvSpPr txBox="1"/>
          <p:nvPr/>
        </p:nvSpPr>
        <p:spPr>
          <a:xfrm>
            <a:off x="554181" y="1829542"/>
            <a:ext cx="5778087" cy="42780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chemeClr val="bg1"/>
                </a:solidFill>
              </a:rPr>
              <a:t>Limitations</a:t>
            </a:r>
            <a:endParaRPr lang="en-US" sz="2800">
              <a:solidFill>
                <a:schemeClr val="bg1"/>
              </a:solidFill>
            </a:endParaRPr>
          </a:p>
          <a:p>
            <a:endParaRPr lang="en-US" sz="2800" b="1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Memory Problem </a:t>
            </a:r>
          </a:p>
          <a:p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        *  Update data function was</a:t>
            </a:r>
          </a:p>
          <a:p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            Skipped to address this issue</a:t>
            </a:r>
            <a:endParaRPr lang="en-US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        * Some error handling</a:t>
            </a:r>
          </a:p>
          <a:p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          Mechanism was skipped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           to address this issue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</a:rPr>
              <a:t>Signal noise issue , resulting inconsistent Oxygen saturation and Pulse reading</a:t>
            </a:r>
          </a:p>
          <a:p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4" name="Picture 4" descr="A finger pulse monitor with a finger pulse monitor&#10;&#10;Description automatically generated">
            <a:extLst>
              <a:ext uri="{FF2B5EF4-FFF2-40B4-BE49-F238E27FC236}">
                <a16:creationId xmlns:a16="http://schemas.microsoft.com/office/drawing/2014/main" id="{661D5C90-F76E-8BAE-AC1D-3DAA3F4D5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7393" y="1992291"/>
            <a:ext cx="1043847" cy="8742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705821-35DB-BC34-C023-426AF3DF2C2A}"/>
              </a:ext>
            </a:extLst>
          </p:cNvPr>
          <p:cNvSpPr txBox="1"/>
          <p:nvPr/>
        </p:nvSpPr>
        <p:spPr>
          <a:xfrm>
            <a:off x="6612406" y="1829340"/>
            <a:ext cx="5347608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chemeClr val="bg1"/>
                </a:solidFill>
              </a:rPr>
              <a:t>Suggestion to improve</a:t>
            </a:r>
            <a:endParaRPr lang="en-US" sz="2800">
              <a:solidFill>
                <a:schemeClr val="bg1"/>
              </a:solidFill>
            </a:endParaRPr>
          </a:p>
          <a:p>
            <a:endParaRPr lang="en-US" sz="2800" b="1">
              <a:solidFill>
                <a:schemeClr val="bg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sz="2400">
                <a:solidFill>
                  <a:schemeClr val="bg1"/>
                </a:solidFill>
              </a:rPr>
              <a:t>Add external Memory.</a:t>
            </a:r>
          </a:p>
          <a:p>
            <a:pPr marL="285750" indent="-285750">
              <a:buFont typeface="Wingdings"/>
              <a:buChar char="Ø"/>
            </a:pPr>
            <a:r>
              <a:rPr lang="en-US" sz="2400">
                <a:solidFill>
                  <a:schemeClr val="bg1"/>
                </a:solidFill>
              </a:rPr>
              <a:t>Design an appropriate device to address signal noise issue </a:t>
            </a:r>
          </a:p>
          <a:p>
            <a:pPr marL="285750" indent="-285750">
              <a:buFont typeface="Wingdings"/>
              <a:buChar char="Ø"/>
            </a:pPr>
            <a:r>
              <a:rPr lang="en-US" sz="2400">
                <a:solidFill>
                  <a:schemeClr val="bg1"/>
                </a:solidFill>
              </a:rPr>
              <a:t>Design an </a:t>
            </a:r>
            <a:r>
              <a:rPr lang="en-US" sz="2400" err="1">
                <a:solidFill>
                  <a:schemeClr val="bg1"/>
                </a:solidFill>
              </a:rPr>
              <a:t>earpods</a:t>
            </a:r>
            <a:r>
              <a:rPr lang="en-US" sz="2400">
                <a:solidFill>
                  <a:schemeClr val="bg1"/>
                </a:solidFill>
              </a:rPr>
              <a:t> like device:</a:t>
            </a:r>
          </a:p>
          <a:p>
            <a:r>
              <a:rPr lang="en-US" sz="2400">
                <a:solidFill>
                  <a:schemeClr val="bg1"/>
                </a:solidFill>
              </a:rPr>
              <a:t>          * Temperature can be</a:t>
            </a:r>
          </a:p>
          <a:p>
            <a:r>
              <a:rPr lang="en-US" sz="2400">
                <a:solidFill>
                  <a:schemeClr val="bg1"/>
                </a:solidFill>
              </a:rPr>
              <a:t>             Taken from the ear .</a:t>
            </a:r>
            <a:endParaRPr lang="en-US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           * Also, the </a:t>
            </a:r>
            <a:r>
              <a:rPr lang="en-US" sz="2400" err="1">
                <a:solidFill>
                  <a:schemeClr val="bg1"/>
                </a:solidFill>
              </a:rPr>
              <a:t>earpods</a:t>
            </a:r>
            <a:r>
              <a:rPr lang="en-US" sz="2400">
                <a:solidFill>
                  <a:schemeClr val="bg1"/>
                </a:solidFill>
              </a:rPr>
              <a:t> can</a:t>
            </a:r>
          </a:p>
          <a:p>
            <a:r>
              <a:rPr lang="en-US" sz="2400">
                <a:solidFill>
                  <a:schemeClr val="bg1"/>
                </a:solidFill>
              </a:rPr>
              <a:t>              Be connected with</a:t>
            </a:r>
            <a:endParaRPr lang="en-US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              The Pulse Oximeter</a:t>
            </a:r>
            <a:endParaRPr lang="en-US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              by Bluetooth . </a:t>
            </a:r>
            <a:endParaRPr lang="en-US">
              <a:solidFill>
                <a:schemeClr val="bg1"/>
              </a:solidFill>
            </a:endParaRPr>
          </a:p>
          <a:p>
            <a:pPr marL="171450" indent="-171450">
              <a:buFont typeface="Wingdings"/>
              <a:buChar char="Ø"/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039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3-07-23 at 7.57.36 PM">
            <a:hlinkClick r:id="" action="ppaction://media"/>
            <a:extLst>
              <a:ext uri="{FF2B5EF4-FFF2-40B4-BE49-F238E27FC236}">
                <a16:creationId xmlns:a16="http://schemas.microsoft.com/office/drawing/2014/main" id="{C1940B14-458A-7DAE-D3FB-5E1D478F17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61671" y="119743"/>
            <a:ext cx="4970689" cy="662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35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artoon character holding up his hands&#10;&#10;Description automatically generated">
            <a:extLst>
              <a:ext uri="{FF2B5EF4-FFF2-40B4-BE49-F238E27FC236}">
                <a16:creationId xmlns:a16="http://schemas.microsoft.com/office/drawing/2014/main" id="{100B7E86-384B-CB20-0110-8DE37883B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023" y="2500"/>
            <a:ext cx="7031535" cy="60798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1F6974-6408-A12F-2F9C-F183B6077A76}"/>
              </a:ext>
            </a:extLst>
          </p:cNvPr>
          <p:cNvSpPr txBox="1"/>
          <p:nvPr/>
        </p:nvSpPr>
        <p:spPr>
          <a:xfrm>
            <a:off x="240558" y="6507591"/>
            <a:ext cx="653262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">
                <a:solidFill>
                  <a:schemeClr val="bg1"/>
                </a:solidFill>
              </a:rPr>
              <a:t>(1) </a:t>
            </a:r>
            <a:r>
              <a:rPr lang="en-US" sz="600">
                <a:solidFill>
                  <a:schemeClr val="bg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https://www.presentermedia.com/powerpoint-clipart/minion-with-thank-you-sign-pid-24866</a:t>
            </a:r>
            <a:endParaRPr lang="en-US" sz="60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600">
                <a:solidFill>
                  <a:schemeClr val="bg1"/>
                </a:solidFill>
                <a:ea typeface="+mn-lt"/>
                <a:cs typeface="+mn-lt"/>
              </a:rPr>
              <a:t>(2) https://www.collidu.com/presentation-thank-you-slides</a:t>
            </a:r>
          </a:p>
        </p:txBody>
      </p:sp>
      <p:pic>
        <p:nvPicPr>
          <p:cNvPr id="6" name="Picture 6" descr="A cartoon character holding a red question mark&#10;&#10;Description automatically generated">
            <a:extLst>
              <a:ext uri="{FF2B5EF4-FFF2-40B4-BE49-F238E27FC236}">
                <a16:creationId xmlns:a16="http://schemas.microsoft.com/office/drawing/2014/main" id="{4A8A272D-AF18-3F1A-1227-CEE4F9EF4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80000">
            <a:off x="6057453" y="2197935"/>
            <a:ext cx="2300585" cy="2519971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ACFF8027-65EB-B7EC-D243-62BC83402287}"/>
              </a:ext>
            </a:extLst>
          </p:cNvPr>
          <p:cNvSpPr/>
          <p:nvPr/>
        </p:nvSpPr>
        <p:spPr>
          <a:xfrm rot="2880000">
            <a:off x="8052430" y="1818661"/>
            <a:ext cx="2330496" cy="1179153"/>
          </a:xfrm>
          <a:prstGeom prst="wedge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/>
              <a:t>Any Question?</a:t>
            </a:r>
          </a:p>
        </p:txBody>
      </p:sp>
    </p:spTree>
    <p:extLst>
      <p:ext uri="{BB962C8B-B14F-4D97-AF65-F5344CB8AC3E}">
        <p14:creationId xmlns:p14="http://schemas.microsoft.com/office/powerpoint/2010/main" val="726223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1BB843-ED6A-F576-2407-BF26A4006733}"/>
              </a:ext>
            </a:extLst>
          </p:cNvPr>
          <p:cNvSpPr txBox="1"/>
          <p:nvPr/>
        </p:nvSpPr>
        <p:spPr>
          <a:xfrm>
            <a:off x="4524702" y="495970"/>
            <a:ext cx="307041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</a:rPr>
              <a:t>Motivation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4" name="Picture 4" descr="A finger pulse monitor with a finger pulse monitor&#10;&#10;Description automatically generated">
            <a:extLst>
              <a:ext uri="{FF2B5EF4-FFF2-40B4-BE49-F238E27FC236}">
                <a16:creationId xmlns:a16="http://schemas.microsoft.com/office/drawing/2014/main" id="{BD3B0FB9-DD3A-024D-66F9-23122CEC1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34" y="1635709"/>
            <a:ext cx="2901537" cy="2414926"/>
          </a:xfrm>
          <a:prstGeom prst="rect">
            <a:avLst/>
          </a:prstGeom>
        </p:spPr>
      </p:pic>
      <p:pic>
        <p:nvPicPr>
          <p:cNvPr id="5" name="Picture 5" descr="A close-up of a infrared thermometer&#10;&#10;Description automatically generated">
            <a:extLst>
              <a:ext uri="{FF2B5EF4-FFF2-40B4-BE49-F238E27FC236}">
                <a16:creationId xmlns:a16="http://schemas.microsoft.com/office/drawing/2014/main" id="{CF5B599E-ED61-819F-C21C-ADDA8158B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233" y="1635334"/>
            <a:ext cx="1751796" cy="24107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192ECA-9F7F-531B-FE56-E5EBC4CA4F2E}"/>
              </a:ext>
            </a:extLst>
          </p:cNvPr>
          <p:cNvSpPr txBox="1"/>
          <p:nvPr/>
        </p:nvSpPr>
        <p:spPr>
          <a:xfrm>
            <a:off x="85912" y="6321362"/>
            <a:ext cx="1201519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">
                <a:solidFill>
                  <a:schemeClr val="bg1"/>
                </a:solidFill>
                <a:ea typeface="+mn-lt"/>
                <a:cs typeface="+mn-lt"/>
              </a:rPr>
              <a:t>(1) </a:t>
            </a:r>
            <a:r>
              <a:rPr lang="en-US" sz="600">
                <a:solidFill>
                  <a:schemeClr val="bg1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onitoring-shop.de/ir-fieberthermometer-dt-8806h-non-contact?keyword=&amp;device=c&amp;network=g&amp;utm_term=&amp;utm_campaign=monitoring-shop.de+Google+Shopping+DE+001&amp;utm_source=adwords&amp;utm_medium=ppc&amp;hsa_acc=7594167586&amp;hsa_cam=20252745755&amp;hsa_grp=148399258725&amp;hsa_ad=661214626073&amp;hsa_src=g&amp;hsa_tgt=pla-293946777986&amp;hsa_kw=&amp;hsa_mt=&amp;hsa_net=adwords&amp;hsa_ver=3&amp;gclid=Cj0KCQjw_O2lBhCFARIsAB0E8B9nyrCJ3x9F4CUFM7oqeOV-_W2EjpDFIRRuaWSycaA6j4MRz_pMMhQaApb3EALw_wcB</a:t>
            </a:r>
          </a:p>
          <a:p>
            <a:r>
              <a:rPr lang="en-US" sz="600">
                <a:solidFill>
                  <a:schemeClr val="bg1"/>
                </a:solidFill>
              </a:rPr>
              <a:t>(2) </a:t>
            </a:r>
            <a:r>
              <a:rPr lang="en-US" sz="600">
                <a:solidFill>
                  <a:schemeClr val="bg1"/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https://www.fruugo.de/finger-puls-oximeter-blut-sauerstoff-spo2-monitor/p-152730875-323164517?language=de&amp;ac=ProductCasterAPI&amp;asc=pmax&amp;gclid=Cj0KCQjw_O2lBhCFARIsAB0E8B9Xe7ktCIbyy0l4olHjJYQDbGFZLAvMDfUyjbTSmSReKJYalyDRbcUaAhveEALw_wcB</a:t>
            </a:r>
            <a:endParaRPr lang="en-US" sz="600">
              <a:solidFill>
                <a:schemeClr val="bg1"/>
              </a:solidFill>
              <a:ea typeface="+mn-lt"/>
              <a:cs typeface="+mn-lt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600">
                <a:solidFill>
                  <a:schemeClr val="bg1"/>
                </a:solidFill>
                <a:ea typeface="+mn-lt"/>
                <a:cs typeface="+mn-lt"/>
              </a:rPr>
              <a:t>(3) https://www.vectorstock.com/royalty-free-vector/covid19-19-patient-at-hospital-vector-30427277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7BFB6-EB3A-8FB0-CEE3-E4407AAB274F}"/>
              </a:ext>
            </a:extLst>
          </p:cNvPr>
          <p:cNvSpPr txBox="1"/>
          <p:nvPr/>
        </p:nvSpPr>
        <p:spPr>
          <a:xfrm>
            <a:off x="840413" y="4113240"/>
            <a:ext cx="2184003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Pulse Oximeter</a:t>
            </a:r>
          </a:p>
          <a:p>
            <a:pPr algn="ctr"/>
            <a:endParaRPr lang="en-US" sz="2800" b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B2F8CA-6BC2-BFA1-AE75-DAC0C51A990B}"/>
              </a:ext>
            </a:extLst>
          </p:cNvPr>
          <p:cNvSpPr txBox="1"/>
          <p:nvPr/>
        </p:nvSpPr>
        <p:spPr>
          <a:xfrm>
            <a:off x="3356378" y="4112768"/>
            <a:ext cx="2184003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Infrared Thermometer</a:t>
            </a:r>
          </a:p>
          <a:p>
            <a:pPr algn="ctr"/>
            <a:endParaRPr lang="en-US" sz="2800" b="1">
              <a:solidFill>
                <a:schemeClr val="bg1"/>
              </a:solidFill>
            </a:endParaRPr>
          </a:p>
        </p:txBody>
      </p:sp>
      <p:pic>
        <p:nvPicPr>
          <p:cNvPr id="10" name="Picture 10" descr="A child in a hospital bed&#10;&#10;Description automatically generated">
            <a:extLst>
              <a:ext uri="{FF2B5EF4-FFF2-40B4-BE49-F238E27FC236}">
                <a16:creationId xmlns:a16="http://schemas.microsoft.com/office/drawing/2014/main" id="{17110DF6-7B86-7AB2-4A7B-B3D1C916A4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3992" y="1634130"/>
            <a:ext cx="5384516" cy="407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61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C2515B-00A3-CE14-9ECF-6434DDFB93C0}"/>
              </a:ext>
            </a:extLst>
          </p:cNvPr>
          <p:cNvSpPr txBox="1"/>
          <p:nvPr/>
        </p:nvSpPr>
        <p:spPr>
          <a:xfrm>
            <a:off x="4188408" y="6580673"/>
            <a:ext cx="847919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">
                <a:solidFill>
                  <a:schemeClr val="bg1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(1) https://www.freepik.com/free-vector/big-data-healthcare-personalized-medicine-patient-care-predictive-analytics-electronic-health-records-pharmaceutical-research_13450527.htm#query=patient%20monitoring&amp;position=8&amp;from_view=keyword&amp;track=ais</a:t>
            </a:r>
            <a:endParaRPr lang="en-US" sz="60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600">
                <a:solidFill>
                  <a:schemeClr val="bg1"/>
                </a:solidFill>
              </a:rPr>
              <a:t>(2) </a:t>
            </a:r>
            <a:r>
              <a:rPr lang="en-US" sz="600">
                <a:solidFill>
                  <a:schemeClr val="bg1"/>
                </a:solidFill>
                <a:ea typeface="+mn-lt"/>
                <a:cs typeface="+mn-lt"/>
              </a:rPr>
              <a:t>https://www.pharmatimes.com/web_exclusives/Remote_patient_monitoring_the_future_of_healthcare_1365643</a:t>
            </a:r>
            <a:endParaRPr lang="en-US" sz="600">
              <a:solidFill>
                <a:schemeClr val="bg1"/>
              </a:solidFill>
            </a:endParaRP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3CFF12CE-4E43-82C9-35E9-9942D38C538E}"/>
              </a:ext>
            </a:extLst>
          </p:cNvPr>
          <p:cNvSpPr txBox="1"/>
          <p:nvPr/>
        </p:nvSpPr>
        <p:spPr>
          <a:xfrm>
            <a:off x="934059" y="1221618"/>
            <a:ext cx="4717676" cy="46474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>
                <a:solidFill>
                  <a:schemeClr val="bg1"/>
                </a:solidFill>
              </a:rPr>
              <a:t>Objectives</a:t>
            </a:r>
            <a:endParaRPr lang="en-US" sz="3200">
              <a:solidFill>
                <a:schemeClr val="bg1"/>
              </a:solidFill>
            </a:endParaRPr>
          </a:p>
          <a:p>
            <a:pPr algn="ctr"/>
            <a:endParaRPr lang="en-US" sz="2400" b="1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Development of a Multiparameter Health Monitoring System</a:t>
            </a:r>
            <a:endParaRPr lang="en-US" sz="240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Real-time Measurement of Vital Parameters like Pulse, Oxygen Saturation , Temperature</a:t>
            </a:r>
            <a:endParaRPr lang="en-US" sz="240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Integration of Various Sensors and FPGA Board</a:t>
            </a:r>
            <a:endParaRPr lang="en-US" sz="240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</a:rPr>
              <a:t>Data visualization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</a:rPr>
              <a:t>Remote transmission of data</a:t>
            </a:r>
          </a:p>
          <a:p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9" name="Picture 9" descr="A cartoon of doctors with a stethoscope&#10;&#10;Description automatically generated">
            <a:extLst>
              <a:ext uri="{FF2B5EF4-FFF2-40B4-BE49-F238E27FC236}">
                <a16:creationId xmlns:a16="http://schemas.microsoft.com/office/drawing/2014/main" id="{B256DB0D-6CB4-4F11-3567-4500FCD3B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593" y="1338457"/>
            <a:ext cx="4985375" cy="373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968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A4BBA9E7-D664-F790-CC91-65173860B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72" y="1494188"/>
            <a:ext cx="10009413" cy="48493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27C1E9-4B6C-8FD8-CA73-0919998B1682}"/>
              </a:ext>
            </a:extLst>
          </p:cNvPr>
          <p:cNvSpPr txBox="1"/>
          <p:nvPr/>
        </p:nvSpPr>
        <p:spPr>
          <a:xfrm>
            <a:off x="3665982" y="513898"/>
            <a:ext cx="403336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Project Overview</a:t>
            </a:r>
            <a:endParaRPr lang="en-US" sz="3200">
              <a:solidFill>
                <a:schemeClr val="bg1"/>
              </a:solidFill>
            </a:endParaRPr>
          </a:p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818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6A21AA-502A-950E-F0C1-FCD9E2B8C258}"/>
              </a:ext>
            </a:extLst>
          </p:cNvPr>
          <p:cNvSpPr txBox="1"/>
          <p:nvPr/>
        </p:nvSpPr>
        <p:spPr>
          <a:xfrm>
            <a:off x="535844" y="1583172"/>
            <a:ext cx="266572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Hardware Used</a:t>
            </a:r>
            <a:endParaRPr lang="en-US" sz="3200">
              <a:solidFill>
                <a:schemeClr val="bg1"/>
              </a:solidFill>
            </a:endParaRPr>
          </a:p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2509F0-F43D-EA1B-4494-64FFE91F12BC}"/>
              </a:ext>
            </a:extLst>
          </p:cNvPr>
          <p:cNvSpPr txBox="1"/>
          <p:nvPr/>
        </p:nvSpPr>
        <p:spPr>
          <a:xfrm>
            <a:off x="573944" y="4083918"/>
            <a:ext cx="292153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err="1">
                <a:solidFill>
                  <a:schemeClr val="bg1"/>
                </a:solidFill>
              </a:rPr>
              <a:t>Nexys</a:t>
            </a:r>
            <a:r>
              <a:rPr lang="en-US" sz="1400" b="1">
                <a:solidFill>
                  <a:schemeClr val="bg1"/>
                </a:solidFill>
              </a:rPr>
              <a:t> A7-100T FPGA Board</a:t>
            </a:r>
          </a:p>
          <a:p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0AAA72-BF31-9F3B-8B8D-CADDC9177F07}"/>
              </a:ext>
            </a:extLst>
          </p:cNvPr>
          <p:cNvSpPr txBox="1"/>
          <p:nvPr/>
        </p:nvSpPr>
        <p:spPr>
          <a:xfrm>
            <a:off x="3763953" y="4531221"/>
            <a:ext cx="275824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err="1">
                <a:solidFill>
                  <a:schemeClr val="bg1"/>
                </a:solidFill>
              </a:rPr>
              <a:t>Pmod</a:t>
            </a:r>
            <a:r>
              <a:rPr lang="en-US" sz="1400" b="1">
                <a:solidFill>
                  <a:schemeClr val="bg1"/>
                </a:solidFill>
              </a:rPr>
              <a:t> ESP32 Module</a:t>
            </a:r>
            <a:endParaRPr lang="en-US" sz="1400">
              <a:solidFill>
                <a:schemeClr val="bg1"/>
              </a:solidFill>
            </a:endParaRPr>
          </a:p>
          <a:p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0546D7-49C6-4544-F203-9999E96AA9A6}"/>
              </a:ext>
            </a:extLst>
          </p:cNvPr>
          <p:cNvSpPr txBox="1"/>
          <p:nvPr/>
        </p:nvSpPr>
        <p:spPr>
          <a:xfrm>
            <a:off x="3783745" y="1405042"/>
            <a:ext cx="321000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solidFill>
                  <a:schemeClr val="bg1"/>
                </a:solidFill>
              </a:rPr>
              <a:t>MLX90614 Infrared Temperature Sensor</a:t>
            </a:r>
          </a:p>
          <a:p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17BD80-BDEA-6DFA-716F-F4C1A833142C}"/>
              </a:ext>
            </a:extLst>
          </p:cNvPr>
          <p:cNvSpPr txBox="1"/>
          <p:nvPr/>
        </p:nvSpPr>
        <p:spPr>
          <a:xfrm>
            <a:off x="3764942" y="6396637"/>
            <a:ext cx="27582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err="1">
                <a:solidFill>
                  <a:schemeClr val="bg1"/>
                </a:solidFill>
              </a:rPr>
              <a:t>Pmod</a:t>
            </a:r>
            <a:r>
              <a:rPr lang="en-US" sz="1400" b="1">
                <a:solidFill>
                  <a:schemeClr val="bg1"/>
                </a:solidFill>
              </a:rPr>
              <a:t> </a:t>
            </a:r>
            <a:r>
              <a:rPr lang="en-US" sz="1400" b="1" err="1">
                <a:solidFill>
                  <a:schemeClr val="bg1"/>
                </a:solidFill>
              </a:rPr>
              <a:t>OLEDrgb</a:t>
            </a:r>
            <a:r>
              <a:rPr lang="en-US" sz="1400" b="1">
                <a:solidFill>
                  <a:schemeClr val="bg1"/>
                </a:solidFill>
              </a:rPr>
              <a:t> Display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8FF5F-BF20-ACD7-2981-F29B3790A193}"/>
              </a:ext>
            </a:extLst>
          </p:cNvPr>
          <p:cNvSpPr txBox="1"/>
          <p:nvPr/>
        </p:nvSpPr>
        <p:spPr>
          <a:xfrm>
            <a:off x="3780776" y="3100245"/>
            <a:ext cx="275824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solidFill>
                  <a:schemeClr val="bg1"/>
                </a:solidFill>
              </a:rPr>
              <a:t>MAX30102 Pulse Oximeter Sensor</a:t>
            </a:r>
          </a:p>
          <a:p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13" name="Picture 13" descr="A close-up of a blue circuit board&#10;&#10;Description automatically generated">
            <a:extLst>
              <a:ext uri="{FF2B5EF4-FFF2-40B4-BE49-F238E27FC236}">
                <a16:creationId xmlns:a16="http://schemas.microsoft.com/office/drawing/2014/main" id="{A17F58DC-36C1-2E4F-6C9A-DC345FB4D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301" y="293156"/>
            <a:ext cx="1654630" cy="1152931"/>
          </a:xfrm>
          <a:prstGeom prst="rect">
            <a:avLst/>
          </a:prstGeom>
        </p:spPr>
      </p:pic>
      <p:pic>
        <p:nvPicPr>
          <p:cNvPr id="14" name="Picture 14" descr="A close-up of a blue electronic device&#10;&#10;Description automatically generated">
            <a:extLst>
              <a:ext uri="{FF2B5EF4-FFF2-40B4-BE49-F238E27FC236}">
                <a16:creationId xmlns:a16="http://schemas.microsoft.com/office/drawing/2014/main" id="{020CDCD7-8AD3-0324-5D2E-86B166BFD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767" y="4971596"/>
            <a:ext cx="1899558" cy="1323522"/>
          </a:xfrm>
          <a:prstGeom prst="rect">
            <a:avLst/>
          </a:prstGeom>
        </p:spPr>
      </p:pic>
      <p:pic>
        <p:nvPicPr>
          <p:cNvPr id="15" name="Picture 15" descr="A close-up of a blue circuit board&#10;&#10;Description automatically generated">
            <a:extLst>
              <a:ext uri="{FF2B5EF4-FFF2-40B4-BE49-F238E27FC236}">
                <a16:creationId xmlns:a16="http://schemas.microsoft.com/office/drawing/2014/main" id="{5CD9D1D8-CBAD-30C0-B317-F46F96E6A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806" y="3538117"/>
            <a:ext cx="2743200" cy="944558"/>
          </a:xfrm>
          <a:prstGeom prst="rect">
            <a:avLst/>
          </a:prstGeom>
        </p:spPr>
      </p:pic>
      <p:pic>
        <p:nvPicPr>
          <p:cNvPr id="16" name="Picture 16" descr="A green circuit board with black and white numbers&#10;&#10;Description automatically generated">
            <a:extLst>
              <a:ext uri="{FF2B5EF4-FFF2-40B4-BE49-F238E27FC236}">
                <a16:creationId xmlns:a16="http://schemas.microsoft.com/office/drawing/2014/main" id="{011CEF0B-7C3B-C589-7294-4DBE16984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4410324"/>
            <a:ext cx="2166258" cy="1983423"/>
          </a:xfrm>
          <a:prstGeom prst="rect">
            <a:avLst/>
          </a:prstGeom>
        </p:spPr>
      </p:pic>
      <p:pic>
        <p:nvPicPr>
          <p:cNvPr id="17" name="Picture 17" descr="A black and gold circuit board&#10;&#10;Description automatically generated">
            <a:extLst>
              <a:ext uri="{FF2B5EF4-FFF2-40B4-BE49-F238E27FC236}">
                <a16:creationId xmlns:a16="http://schemas.microsoft.com/office/drawing/2014/main" id="{CA1021E0-A6E6-6208-6BAE-105F84ED5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2786" y="1821293"/>
            <a:ext cx="1839686" cy="11525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6F44CAE-E24D-6FB2-74FF-C2687C1FE604}"/>
              </a:ext>
            </a:extLst>
          </p:cNvPr>
          <p:cNvSpPr txBox="1"/>
          <p:nvPr/>
        </p:nvSpPr>
        <p:spPr>
          <a:xfrm>
            <a:off x="7845459" y="1454098"/>
            <a:ext cx="266572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Software Used</a:t>
            </a:r>
            <a:endParaRPr lang="en-US" sz="3200">
              <a:solidFill>
                <a:schemeClr val="bg1"/>
              </a:solidFill>
            </a:endParaRPr>
          </a:p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05387D-BD0D-B7C4-2E1D-A6E59BBC5450}"/>
              </a:ext>
            </a:extLst>
          </p:cNvPr>
          <p:cNvSpPr txBox="1"/>
          <p:nvPr/>
        </p:nvSpPr>
        <p:spPr>
          <a:xfrm>
            <a:off x="7843103" y="2278773"/>
            <a:ext cx="372837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Ø"/>
            </a:pPr>
            <a:r>
              <a:rPr lang="en-US" sz="2800" b="1">
                <a:solidFill>
                  <a:schemeClr val="bg1"/>
                </a:solidFill>
              </a:rPr>
              <a:t>Xilinx </a:t>
            </a:r>
            <a:r>
              <a:rPr lang="en-US" sz="2800" b="1" err="1">
                <a:solidFill>
                  <a:schemeClr val="bg1"/>
                </a:solidFill>
              </a:rPr>
              <a:t>Vivado</a:t>
            </a:r>
            <a:r>
              <a:rPr lang="en-US" sz="2800" b="1">
                <a:solidFill>
                  <a:schemeClr val="bg1"/>
                </a:solidFill>
              </a:rPr>
              <a:t> 2022.2</a:t>
            </a:r>
            <a:endParaRPr lang="en-US">
              <a:solidFill>
                <a:schemeClr val="bg1"/>
              </a:solidFill>
            </a:endParaRPr>
          </a:p>
          <a:p>
            <a:pPr marL="457200" indent="-457200">
              <a:buFont typeface="Wingdings"/>
              <a:buChar char="Ø"/>
            </a:pPr>
            <a:r>
              <a:rPr lang="en-US" sz="2800" b="1">
                <a:solidFill>
                  <a:schemeClr val="bg1"/>
                </a:solidFill>
              </a:rPr>
              <a:t>Xilinx Vitis 2022.2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7ABD6E-CFC4-D353-E00B-C8E0A86ADEF6}"/>
              </a:ext>
            </a:extLst>
          </p:cNvPr>
          <p:cNvSpPr txBox="1"/>
          <p:nvPr/>
        </p:nvSpPr>
        <p:spPr>
          <a:xfrm>
            <a:off x="7841974" y="4529740"/>
            <a:ext cx="381388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chemeClr val="bg1"/>
                </a:solidFill>
              </a:rPr>
              <a:t>Data Visualization</a:t>
            </a:r>
            <a:endParaRPr lang="en-US">
              <a:solidFill>
                <a:schemeClr val="bg1"/>
              </a:solidFill>
            </a:endParaRPr>
          </a:p>
          <a:p>
            <a:pPr marL="285750" indent="-285750" algn="ctr">
              <a:buFont typeface="Wingdings"/>
              <a:buChar char="Ø"/>
            </a:pPr>
            <a:r>
              <a:rPr lang="en-US" sz="2800" b="1" err="1">
                <a:solidFill>
                  <a:schemeClr val="bg1"/>
                </a:solidFill>
              </a:rPr>
              <a:t>Thingspeak</a:t>
            </a:r>
            <a:r>
              <a:rPr lang="en-US" sz="2800" b="1">
                <a:solidFill>
                  <a:schemeClr val="bg1"/>
                </a:solidFill>
              </a:rPr>
              <a:t> !!!!!!!!</a:t>
            </a:r>
          </a:p>
        </p:txBody>
      </p:sp>
    </p:spTree>
    <p:extLst>
      <p:ext uri="{BB962C8B-B14F-4D97-AF65-F5344CB8AC3E}">
        <p14:creationId xmlns:p14="http://schemas.microsoft.com/office/powerpoint/2010/main" val="511376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A6A3E7-71DA-A632-2AF9-E84DFF51DE51}"/>
              </a:ext>
            </a:extLst>
          </p:cNvPr>
          <p:cNvSpPr txBox="1"/>
          <p:nvPr/>
        </p:nvSpPr>
        <p:spPr>
          <a:xfrm>
            <a:off x="1491283" y="2108802"/>
            <a:ext cx="2522284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State Machine Diagram</a:t>
            </a:r>
            <a:endParaRPr lang="en-US" sz="4000">
              <a:solidFill>
                <a:schemeClr val="bg1"/>
              </a:solidFill>
            </a:endParaRPr>
          </a:p>
          <a:p>
            <a:endParaRPr lang="en-US" sz="4000">
              <a:solidFill>
                <a:schemeClr val="bg1"/>
              </a:solidFill>
            </a:endParaRPr>
          </a:p>
        </p:txBody>
      </p:sp>
      <p:pic>
        <p:nvPicPr>
          <p:cNvPr id="3" name="Picture 3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2BEA2B25-D625-65D4-591C-4EE81BAD6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750" y="364729"/>
            <a:ext cx="7202879" cy="612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788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479352-352A-1F64-5937-B72509BD61AF}"/>
              </a:ext>
            </a:extLst>
          </p:cNvPr>
          <p:cNvSpPr txBox="1"/>
          <p:nvPr/>
        </p:nvSpPr>
        <p:spPr>
          <a:xfrm>
            <a:off x="1043497" y="1060815"/>
            <a:ext cx="4607591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Hardware Implementation</a:t>
            </a:r>
            <a:endParaRPr lang="en-US" b="1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12CB870-818D-1E8C-70E9-DED5E70E5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347" y="-1123"/>
            <a:ext cx="5478837" cy="6860695"/>
          </a:xfrm>
          <a:prstGeom prst="rect">
            <a:avLst/>
          </a:prstGeom>
        </p:spPr>
      </p:pic>
      <p:pic>
        <p:nvPicPr>
          <p:cNvPr id="4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6D3C18B-B4C9-B35E-B52B-07A7B6B33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78" y="2771354"/>
            <a:ext cx="6574480" cy="320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03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F1167E8-5B8E-68F5-AA1B-A9DEDD5AA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620" y="842737"/>
            <a:ext cx="8380760" cy="5395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97CE89-1019-2C55-27AD-4F75856B7737}"/>
              </a:ext>
            </a:extLst>
          </p:cNvPr>
          <p:cNvSpPr txBox="1"/>
          <p:nvPr/>
        </p:nvSpPr>
        <p:spPr>
          <a:xfrm>
            <a:off x="3699393" y="216106"/>
            <a:ext cx="496385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Hardware Design Result</a:t>
            </a:r>
          </a:p>
        </p:txBody>
      </p:sp>
    </p:spTree>
    <p:extLst>
      <p:ext uri="{BB962C8B-B14F-4D97-AF65-F5344CB8AC3E}">
        <p14:creationId xmlns:p14="http://schemas.microsoft.com/office/powerpoint/2010/main" val="2282684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7F85E9-01F7-1833-651F-C88C63A6E7C5}"/>
              </a:ext>
            </a:extLst>
          </p:cNvPr>
          <p:cNvSpPr txBox="1"/>
          <p:nvPr/>
        </p:nvSpPr>
        <p:spPr>
          <a:xfrm>
            <a:off x="2894903" y="518663"/>
            <a:ext cx="570379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</a:rPr>
              <a:t>Software</a:t>
            </a:r>
            <a:endParaRPr lang="en-US" sz="3600">
              <a:solidFill>
                <a:schemeClr val="bg1"/>
              </a:solidFill>
            </a:endParaRPr>
          </a:p>
          <a:p>
            <a:pPr algn="ctr"/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07F86C-9651-2697-DC8C-EBBAAE4C6C0B}"/>
              </a:ext>
            </a:extLst>
          </p:cNvPr>
          <p:cNvSpPr txBox="1"/>
          <p:nvPr/>
        </p:nvSpPr>
        <p:spPr>
          <a:xfrm>
            <a:off x="909406" y="1549146"/>
            <a:ext cx="10974233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2000" b="1">
                <a:solidFill>
                  <a:schemeClr val="bg1"/>
                </a:solidFill>
                <a:latin typeface="Calibri"/>
                <a:cs typeface="Calibri"/>
              </a:rPr>
              <a:t>For MLX90614 --&gt;</a:t>
            </a:r>
          </a:p>
          <a:p>
            <a:r>
              <a:rPr lang="en-US" sz="2000" b="1">
                <a:solidFill>
                  <a:schemeClr val="bg1"/>
                </a:solidFill>
                <a:latin typeface="Calibri"/>
                <a:cs typeface="Calibri"/>
              </a:rPr>
              <a:t>                          * Read 0x07 register address of the sensor</a:t>
            </a:r>
          </a:p>
          <a:p>
            <a:r>
              <a:rPr lang="en-US" sz="2000" b="1">
                <a:solidFill>
                  <a:schemeClr val="bg1"/>
                </a:solidFill>
                <a:latin typeface="Calibri"/>
                <a:cs typeface="Calibri"/>
              </a:rPr>
              <a:t>                          * </a:t>
            </a:r>
            <a:r>
              <a:rPr lang="en-US" sz="2000" b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((( </a:t>
            </a:r>
            <a:r>
              <a:rPr lang="en-US" sz="2000" b="1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temp_data</a:t>
            </a:r>
            <a:r>
              <a:rPr lang="en-US" sz="2000" b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[1]) &lt;&lt;8 | </a:t>
            </a:r>
            <a:r>
              <a:rPr lang="en-US" sz="2000" b="1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temp_data</a:t>
            </a:r>
            <a:r>
              <a:rPr lang="en-US" sz="2000" b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[0]) * 0.02) - 273.15       =&gt; °C</a:t>
            </a:r>
          </a:p>
          <a:p>
            <a:pPr marL="285750" indent="-285750">
              <a:buFont typeface="Wingdings"/>
              <a:buChar char="Ø"/>
            </a:pPr>
            <a:r>
              <a:rPr lang="en-US" sz="2000" b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For MAX30102 --&gt;</a:t>
            </a:r>
          </a:p>
          <a:p>
            <a:r>
              <a:rPr lang="en-US" sz="2000" b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                          * Set up the sensor configuration </a:t>
            </a:r>
          </a:p>
          <a:p>
            <a:r>
              <a:rPr lang="en-US" sz="2000" b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                          * Determine how many samples available on FIFO write pointer address</a:t>
            </a:r>
          </a:p>
          <a:p>
            <a:r>
              <a:rPr lang="en-US" sz="2000" b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                          * read that sample and keep in an array </a:t>
            </a:r>
          </a:p>
          <a:p>
            <a:r>
              <a:rPr lang="en-US" sz="2000" b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                          * wait and repeat it until array size is 100</a:t>
            </a:r>
          </a:p>
          <a:p>
            <a:r>
              <a:rPr lang="en-US" sz="2000" b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                          * From </a:t>
            </a:r>
            <a:r>
              <a:rPr lang="en-US" sz="2000" b="1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Algorithm.h</a:t>
            </a:r>
            <a:r>
              <a:rPr lang="en-US" sz="2000" b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, call </a:t>
            </a:r>
            <a:r>
              <a:rPr lang="en-US" sz="2000" b="1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maxim_heart_rate_and_oxygen_saturation</a:t>
            </a:r>
            <a:r>
              <a:rPr lang="en-US" sz="2000" b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( ) </a:t>
            </a:r>
          </a:p>
          <a:p>
            <a:r>
              <a:rPr lang="en-US" sz="2000" b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                              And Calculate Pulse and oxygen saturation. </a:t>
            </a:r>
            <a:endParaRPr lang="en-US">
              <a:solidFill>
                <a:schemeClr val="bg1"/>
              </a:solidFill>
            </a:endParaRPr>
          </a:p>
          <a:p>
            <a:r>
              <a:rPr lang="en-US" sz="2000" b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                          * check if the reading is valid :</a:t>
            </a:r>
          </a:p>
          <a:p>
            <a:r>
              <a:rPr lang="en-US" sz="2000" b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                                          1. if not valid : display error in Display</a:t>
            </a:r>
          </a:p>
          <a:p>
            <a:r>
              <a:rPr lang="en-US" sz="2000" b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                                          2. If valid , display the data and transmit this data to</a:t>
            </a:r>
          </a:p>
          <a:p>
            <a:r>
              <a:rPr lang="en-US" sz="2000" b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                                               </a:t>
            </a:r>
            <a:r>
              <a:rPr lang="en-US" sz="2000" b="1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Thingspeak</a:t>
            </a:r>
            <a:r>
              <a:rPr lang="en-US" sz="2000" b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for remote visualization including</a:t>
            </a:r>
            <a:endParaRPr lang="en-US">
              <a:solidFill>
                <a:schemeClr val="bg1"/>
              </a:solidFill>
              <a:latin typeface="Arial Nova Cond"/>
              <a:ea typeface="+mn-lt"/>
              <a:cs typeface="+mn-lt"/>
            </a:endParaRPr>
          </a:p>
          <a:p>
            <a:r>
              <a:rPr lang="en-US" sz="2000" b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                                                temperature data .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sz="2000" b="1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Wifi</a:t>
            </a:r>
            <a:r>
              <a:rPr lang="en-US" sz="2000" b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Connection : Use AT commands</a:t>
            </a:r>
          </a:p>
        </p:txBody>
      </p:sp>
    </p:spTree>
    <p:extLst>
      <p:ext uri="{BB962C8B-B14F-4D97-AF65-F5344CB8AC3E}">
        <p14:creationId xmlns:p14="http://schemas.microsoft.com/office/powerpoint/2010/main" val="1308417167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Custom 1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3FB96C"/>
      </a:accent1>
      <a:accent2>
        <a:srgbClr val="699EFA"/>
      </a:accent2>
      <a:accent3>
        <a:srgbClr val="8039C1"/>
      </a:accent3>
      <a:accent4>
        <a:srgbClr val="D1971A"/>
      </a:accent4>
      <a:accent5>
        <a:srgbClr val="E62B59"/>
      </a:accent5>
      <a:accent6>
        <a:srgbClr val="9CA2AB"/>
      </a:accent6>
      <a:hlink>
        <a:srgbClr val="FFFFFF"/>
      </a:hlink>
      <a:folHlink>
        <a:srgbClr val="57618E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TornVTI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created xsi:type="dcterms:W3CDTF">2023-07-22T13:07:04Z</dcterms:created>
  <dcterms:modified xsi:type="dcterms:W3CDTF">2023-07-23T18:25:36Z</dcterms:modified>
</cp:coreProperties>
</file>